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4"/>
  </p:notesMasterIdLst>
  <p:sldIdLst>
    <p:sldId id="655" r:id="rId3"/>
    <p:sldId id="656" r:id="rId4"/>
    <p:sldId id="657" r:id="rId5"/>
    <p:sldId id="752" r:id="rId6"/>
    <p:sldId id="747" r:id="rId7"/>
    <p:sldId id="748" r:id="rId8"/>
    <p:sldId id="749" r:id="rId9"/>
    <p:sldId id="750" r:id="rId10"/>
    <p:sldId id="751" r:id="rId11"/>
    <p:sldId id="753" r:id="rId12"/>
    <p:sldId id="754" r:id="rId13"/>
    <p:sldId id="755" r:id="rId14"/>
    <p:sldId id="756" r:id="rId15"/>
    <p:sldId id="757" r:id="rId16"/>
    <p:sldId id="758" r:id="rId17"/>
    <p:sldId id="759" r:id="rId18"/>
    <p:sldId id="760" r:id="rId19"/>
    <p:sldId id="761" r:id="rId20"/>
    <p:sldId id="762" r:id="rId21"/>
    <p:sldId id="763" r:id="rId22"/>
    <p:sldId id="764" r:id="rId23"/>
    <p:sldId id="765" r:id="rId24"/>
    <p:sldId id="766" r:id="rId25"/>
    <p:sldId id="767" r:id="rId26"/>
    <p:sldId id="768" r:id="rId27"/>
    <p:sldId id="769" r:id="rId28"/>
    <p:sldId id="728" r:id="rId29"/>
    <p:sldId id="770" r:id="rId30"/>
    <p:sldId id="771" r:id="rId31"/>
    <p:sldId id="772" r:id="rId32"/>
    <p:sldId id="653" r:id="rId33"/>
  </p:sldIdLst>
  <p:sldSz cx="9144000" cy="6858000" type="screen4x3"/>
  <p:notesSz cx="6858000" cy="9144000"/>
  <p:custDataLst>
    <p:tags r:id="rId35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  <a:srgbClr val="05325B"/>
    <a:srgbClr val="175079"/>
    <a:srgbClr val="A4B543"/>
    <a:srgbClr val="C5D64C"/>
    <a:srgbClr val="DB4126"/>
    <a:srgbClr val="000000"/>
    <a:srgbClr val="3B3B3B"/>
    <a:srgbClr val="062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37" autoAdjust="0"/>
    <p:restoredTop sz="94286" autoAdjust="0"/>
  </p:normalViewPr>
  <p:slideViewPr>
    <p:cSldViewPr snapToGrid="0">
      <p:cViewPr varScale="1">
        <p:scale>
          <a:sx n="124" d="100"/>
          <a:sy n="124" d="100"/>
        </p:scale>
        <p:origin x="102" y="1014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353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14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177" descr="6">
            <a:extLst>
              <a:ext uri="{FF2B5EF4-FFF2-40B4-BE49-F238E27FC236}">
                <a16:creationId xmlns:a16="http://schemas.microsoft.com/office/drawing/2014/main" id="{71E27B3D-DA8A-4A06-A648-61527C892BA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929" y="984149"/>
            <a:ext cx="8956011" cy="5791120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006600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58976" y="1161696"/>
            <a:ext cx="8603852" cy="5326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7DB1F5-FFB0-4B23-BE89-4968EBFA6D38}"/>
              </a:ext>
            </a:extLst>
          </p:cNvPr>
          <p:cNvSpPr/>
          <p:nvPr userDrawn="1"/>
        </p:nvSpPr>
        <p:spPr>
          <a:xfrm>
            <a:off x="0" y="12217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128773" y="246247"/>
            <a:ext cx="8864756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aseline="0"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  <p:sldLayoutId id="2147483685" r:id="rId11"/>
    <p:sldLayoutId id="214748368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DF463D-9E7F-4179-8F06-C99DF7803D3B}"/>
              </a:ext>
            </a:extLst>
          </p:cNvPr>
          <p:cNvGrpSpPr/>
          <p:nvPr/>
        </p:nvGrpSpPr>
        <p:grpSpPr>
          <a:xfrm>
            <a:off x="6029521" y="1507695"/>
            <a:ext cx="1061985" cy="863738"/>
            <a:chOff x="7135269" y="840377"/>
            <a:chExt cx="1681454" cy="1518863"/>
          </a:xfrm>
          <a:solidFill>
            <a:srgbClr val="F64522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FD8713C-6A49-4151-AE16-0BCBB0818D73}"/>
                </a:ext>
              </a:extLst>
            </p:cNvPr>
            <p:cNvSpPr/>
            <p:nvPr/>
          </p:nvSpPr>
          <p:spPr>
            <a:xfrm>
              <a:off x="7184571" y="1045029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6732A0D-96A9-4E58-B9B8-A54216159C09}"/>
                </a:ext>
              </a:extLst>
            </p:cNvPr>
            <p:cNvSpPr/>
            <p:nvPr/>
          </p:nvSpPr>
          <p:spPr>
            <a:xfrm>
              <a:off x="7366046" y="940526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9A559E6-7B78-4F96-ACA9-7B19AAFDE73B}"/>
                </a:ext>
              </a:extLst>
            </p:cNvPr>
            <p:cNvSpPr/>
            <p:nvPr/>
          </p:nvSpPr>
          <p:spPr>
            <a:xfrm>
              <a:off x="7631655" y="84037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975D5F8-613D-47DA-9494-8EA75C5105F2}"/>
                </a:ext>
              </a:extLst>
            </p:cNvPr>
            <p:cNvSpPr/>
            <p:nvPr/>
          </p:nvSpPr>
          <p:spPr>
            <a:xfrm>
              <a:off x="7897264" y="862148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0F9376D-D5A2-48FB-885E-FD7D74079B49}"/>
                </a:ext>
              </a:extLst>
            </p:cNvPr>
            <p:cNvSpPr/>
            <p:nvPr/>
          </p:nvSpPr>
          <p:spPr>
            <a:xfrm>
              <a:off x="8125098" y="104067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8ADD229-BBA4-4594-961B-73475DC37F59}"/>
                </a:ext>
              </a:extLst>
            </p:cNvPr>
            <p:cNvSpPr/>
            <p:nvPr/>
          </p:nvSpPr>
          <p:spPr>
            <a:xfrm>
              <a:off x="8268084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539F936-55DB-4F58-8339-E161988FCE50}"/>
                </a:ext>
              </a:extLst>
            </p:cNvPr>
            <p:cNvSpPr/>
            <p:nvPr/>
          </p:nvSpPr>
          <p:spPr>
            <a:xfrm>
              <a:off x="8302918" y="1436912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BD406E4-9035-4A96-AFC8-F3653CA5463B}"/>
                </a:ext>
              </a:extLst>
            </p:cNvPr>
            <p:cNvSpPr/>
            <p:nvPr/>
          </p:nvSpPr>
          <p:spPr>
            <a:xfrm>
              <a:off x="8215833" y="160455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A78306-3026-438D-9DCC-FFFE7D5E4745}"/>
                </a:ext>
              </a:extLst>
            </p:cNvPr>
            <p:cNvSpPr/>
            <p:nvPr/>
          </p:nvSpPr>
          <p:spPr>
            <a:xfrm>
              <a:off x="8046015" y="169381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906AFC4-D8A1-4243-97BF-2F31B80250CF}"/>
                </a:ext>
              </a:extLst>
            </p:cNvPr>
            <p:cNvSpPr/>
            <p:nvPr/>
          </p:nvSpPr>
          <p:spPr>
            <a:xfrm>
              <a:off x="7801469" y="184543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2EA5C11-17FE-4BBA-AAD1-89AEDB1FC5D1}"/>
                </a:ext>
              </a:extLst>
            </p:cNvPr>
            <p:cNvSpPr/>
            <p:nvPr/>
          </p:nvSpPr>
          <p:spPr>
            <a:xfrm>
              <a:off x="7617119" y="1759743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D53359-BAB8-4D8B-8CDC-43AD6D4E4E78}"/>
                </a:ext>
              </a:extLst>
            </p:cNvPr>
            <p:cNvSpPr/>
            <p:nvPr/>
          </p:nvSpPr>
          <p:spPr>
            <a:xfrm>
              <a:off x="7401583" y="171045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A1555A0-6C1D-4A67-9B15-CD6B14D91991}"/>
                </a:ext>
              </a:extLst>
            </p:cNvPr>
            <p:cNvSpPr/>
            <p:nvPr/>
          </p:nvSpPr>
          <p:spPr>
            <a:xfrm>
              <a:off x="7246623" y="154568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B283D5B-F4AD-4D19-8672-EC5CF138F108}"/>
                </a:ext>
              </a:extLst>
            </p:cNvPr>
            <p:cNvSpPr/>
            <p:nvPr/>
          </p:nvSpPr>
          <p:spPr>
            <a:xfrm>
              <a:off x="7135269" y="131669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F6153-FDD0-4A2A-A275-99F8948C9D6D}"/>
                </a:ext>
              </a:extLst>
            </p:cNvPr>
            <p:cNvSpPr/>
            <p:nvPr/>
          </p:nvSpPr>
          <p:spPr>
            <a:xfrm>
              <a:off x="7470158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4CFD40F-67ED-4948-B57F-A4E1420123CF}"/>
                </a:ext>
              </a:extLst>
            </p:cNvPr>
            <p:cNvSpPr/>
            <p:nvPr/>
          </p:nvSpPr>
          <p:spPr>
            <a:xfrm>
              <a:off x="7806215" y="119486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390CFB4-707F-420A-B060-499DD914B9CF}"/>
                </a:ext>
              </a:extLst>
            </p:cNvPr>
            <p:cNvSpPr/>
            <p:nvPr/>
          </p:nvSpPr>
          <p:spPr>
            <a:xfrm>
              <a:off x="7906679" y="139881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E0963B4-9863-4688-9F8B-9A2A1BF998DA}"/>
                </a:ext>
              </a:extLst>
            </p:cNvPr>
            <p:cNvSpPr/>
            <p:nvPr/>
          </p:nvSpPr>
          <p:spPr>
            <a:xfrm>
              <a:off x="7718816" y="150719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CBE4BB-7B8E-49FC-96F4-0BFFBB70C1F3}"/>
              </a:ext>
            </a:extLst>
          </p:cNvPr>
          <p:cNvSpPr txBox="1"/>
          <p:nvPr/>
        </p:nvSpPr>
        <p:spPr>
          <a:xfrm>
            <a:off x="655543" y="1034601"/>
            <a:ext cx="3916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언어로 배우는 프로그래밍 기초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CF537-E4CF-4FBA-B044-4ED022E3B68D}"/>
              </a:ext>
            </a:extLst>
          </p:cNvPr>
          <p:cNvSpPr txBox="1"/>
          <p:nvPr/>
        </p:nvSpPr>
        <p:spPr>
          <a:xfrm>
            <a:off x="539877" y="1098085"/>
            <a:ext cx="548964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900" b="1">
                <a:solidFill>
                  <a:schemeClr val="accent1">
                    <a:lumMod val="50000"/>
                  </a:schemeClr>
                </a:solidFill>
                <a:latin typeface="DIN" panose="02000503040000020004" pitchFamily="50" charset="0"/>
              </a:rPr>
              <a:t>Perfect C</a:t>
            </a:r>
            <a:endParaRPr lang="ko-KR" altLang="en-US" sz="9900" b="1">
              <a:solidFill>
                <a:schemeClr val="accent1">
                  <a:lumMod val="50000"/>
                </a:schemeClr>
              </a:solidFill>
              <a:latin typeface="DIN" panose="02000503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389E2-8773-49A2-B857-9DB6D3365BD0}"/>
              </a:ext>
            </a:extLst>
          </p:cNvPr>
          <p:cNvSpPr txBox="1"/>
          <p:nvPr/>
        </p:nvSpPr>
        <p:spPr>
          <a:xfrm>
            <a:off x="6271840" y="178091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</a:t>
            </a:r>
            <a:r>
              <a:rPr lang="ko-KR" altLang="en-US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</a:t>
            </a:r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9C69B49-039D-49D1-A053-32F6B67CB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34" y="5618662"/>
            <a:ext cx="1084010" cy="5337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D6CD3B-A10D-434C-8F6F-44DAF5CEA199}"/>
              </a:ext>
            </a:extLst>
          </p:cNvPr>
          <p:cNvSpPr txBox="1"/>
          <p:nvPr/>
        </p:nvSpPr>
        <p:spPr>
          <a:xfrm>
            <a:off x="655543" y="2713912"/>
            <a:ext cx="23006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YDVYGOStd135"/>
              </a:rPr>
              <a:t>강환수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강환일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이동규 </a:t>
            </a:r>
            <a:r>
              <a:rPr lang="ko-KR" altLang="en-US" sz="1300">
                <a:latin typeface="YDVYGOStd115"/>
              </a:rPr>
              <a:t>지음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45663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증가연산자</a:t>
            </a:r>
            <a:r>
              <a:rPr lang="ko-KR" altLang="en-US" dirty="0"/>
              <a:t> </a:t>
            </a:r>
            <a:r>
              <a:rPr lang="en-US" altLang="ko-KR" dirty="0"/>
              <a:t>++</a:t>
            </a:r>
            <a:r>
              <a:rPr lang="ko-KR" altLang="en-US" dirty="0"/>
              <a:t>와 </a:t>
            </a:r>
            <a:r>
              <a:rPr lang="ko-KR" altLang="en-US" dirty="0" err="1"/>
              <a:t>감소연산자</a:t>
            </a:r>
            <a:r>
              <a:rPr lang="ko-KR" altLang="en-US" dirty="0"/>
              <a:t> </a:t>
            </a:r>
            <a:r>
              <a:rPr lang="en-US" altLang="ko-KR" dirty="0"/>
              <a:t>--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51" y="1302918"/>
            <a:ext cx="8547679" cy="49220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505" y="4499645"/>
            <a:ext cx="5109910" cy="202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식비 지불 금액이 </a:t>
            </a:r>
            <a:r>
              <a:rPr lang="en-US" altLang="ko-KR" dirty="0"/>
              <a:t>73,000</a:t>
            </a:r>
            <a:r>
              <a:rPr lang="ko-KR" altLang="en-US" dirty="0" smtClean="0"/>
              <a:t>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오만원권과</a:t>
            </a:r>
            <a:r>
              <a:rPr lang="ko-KR" altLang="en-US" dirty="0" smtClean="0"/>
              <a:t> </a:t>
            </a:r>
            <a:r>
              <a:rPr lang="ko-KR" altLang="en-US" dirty="0" err="1"/>
              <a:t>만원권</a:t>
            </a:r>
            <a:r>
              <a:rPr lang="en-US" altLang="ko-KR" dirty="0"/>
              <a:t>, </a:t>
            </a:r>
            <a:r>
              <a:rPr lang="ko-KR" altLang="en-US" dirty="0" smtClean="0"/>
              <a:t>그리고 </a:t>
            </a:r>
            <a:r>
              <a:rPr lang="ko-KR" altLang="en-US" dirty="0" err="1"/>
              <a:t>오천원</a:t>
            </a:r>
            <a:r>
              <a:rPr lang="ko-KR" altLang="en-US" dirty="0"/>
              <a:t> 지폐를 몇 개씩 지불하고</a:t>
            </a:r>
            <a:r>
              <a:rPr lang="en-US" altLang="ko-KR" dirty="0"/>
              <a:t>, </a:t>
            </a:r>
            <a:r>
              <a:rPr lang="ko-KR" altLang="en-US" dirty="0"/>
              <a:t>나머지는 얼마를 내면 될까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 </a:t>
            </a:r>
            <a:r>
              <a:rPr lang="en-US" altLang="ko-KR" dirty="0"/>
              <a:t>/</a:t>
            </a:r>
            <a:r>
              <a:rPr lang="ko-KR" altLang="en-US" dirty="0"/>
              <a:t>와 </a:t>
            </a:r>
            <a:r>
              <a:rPr lang="en-US" altLang="ko-KR" dirty="0"/>
              <a:t>%</a:t>
            </a:r>
            <a:r>
              <a:rPr lang="ko-KR" altLang="en-US" dirty="0"/>
              <a:t>를 사용한 지폐 계산 방법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102770" y="1962894"/>
            <a:ext cx="5753851" cy="4737997"/>
            <a:chOff x="695073" y="1204912"/>
            <a:chExt cx="7734552" cy="664727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073" y="5628025"/>
              <a:ext cx="7722520" cy="222416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375" y="1204912"/>
              <a:ext cx="7715250" cy="4448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010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관계연산자는 두 </a:t>
            </a:r>
            <a:r>
              <a:rPr lang="ko-KR" altLang="en-US" dirty="0" err="1"/>
              <a:t>피연산자의</a:t>
            </a:r>
            <a:r>
              <a:rPr lang="ko-KR" altLang="en-US" dirty="0"/>
              <a:t> 크기를 비교하기 위한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비교 결과가 </a:t>
            </a:r>
            <a:r>
              <a:rPr lang="ko-KR" altLang="en-US" dirty="0"/>
              <a:t>참이면 </a:t>
            </a:r>
            <a:r>
              <a:rPr lang="en-US" altLang="ko-KR" dirty="0"/>
              <a:t>0, </a:t>
            </a:r>
            <a:r>
              <a:rPr lang="ko-KR" altLang="en-US" dirty="0"/>
              <a:t>거짓이면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관계 연산자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37" y="1819633"/>
            <a:ext cx="6632894" cy="40107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581" y="5092919"/>
            <a:ext cx="5530051" cy="150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논리연산자</a:t>
            </a:r>
            <a:r>
              <a:rPr lang="ko-KR" altLang="en-US" dirty="0" smtClean="0"/>
              <a:t> </a:t>
            </a:r>
            <a:r>
              <a:rPr lang="en-US" altLang="ko-KR" dirty="0"/>
              <a:t>&amp;&amp;, ||, !</a:t>
            </a:r>
            <a:r>
              <a:rPr lang="ko-KR" altLang="en-US" dirty="0"/>
              <a:t>을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각각 </a:t>
            </a:r>
            <a:r>
              <a:rPr lang="en-US" altLang="ko-KR" dirty="0"/>
              <a:t>and, or, not </a:t>
            </a:r>
            <a:r>
              <a:rPr lang="ko-KR" altLang="en-US" dirty="0"/>
              <a:t>의 </a:t>
            </a:r>
            <a:r>
              <a:rPr lang="ko-KR" altLang="en-US" dirty="0" err="1" smtClean="0"/>
              <a:t>논리연산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결과가 </a:t>
            </a:r>
            <a:r>
              <a:rPr lang="ko-KR" altLang="en-US" dirty="0"/>
              <a:t>참이면 </a:t>
            </a:r>
            <a:r>
              <a:rPr lang="en-US" altLang="ko-KR" dirty="0"/>
              <a:t>1 </a:t>
            </a:r>
            <a:r>
              <a:rPr lang="ko-KR" altLang="en-US" dirty="0"/>
              <a:t>거짓이면 </a:t>
            </a:r>
            <a:r>
              <a:rPr lang="en-US" altLang="ko-KR" dirty="0"/>
              <a:t>0</a:t>
            </a:r>
            <a:r>
              <a:rPr lang="ko-KR" altLang="en-US" dirty="0"/>
              <a:t>을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en-US" altLang="ko-KR" dirty="0"/>
              <a:t>, 0.0, ‘\0’</a:t>
            </a:r>
            <a:r>
              <a:rPr lang="ko-KR" altLang="en-US" dirty="0"/>
              <a:t>은 거짓을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/>
              <a:t>이 아닌 모든 정수와 실수</a:t>
            </a:r>
            <a:r>
              <a:rPr lang="en-US" altLang="ko-KR" dirty="0"/>
              <a:t>, </a:t>
            </a:r>
            <a:r>
              <a:rPr lang="ko-KR" altLang="en-US" dirty="0"/>
              <a:t>그리고 널 </a:t>
            </a:r>
            <a:r>
              <a:rPr lang="en-US" altLang="ko-KR" dirty="0"/>
              <a:t>(null) </a:t>
            </a:r>
            <a:r>
              <a:rPr lang="ko-KR" altLang="en-US" dirty="0"/>
              <a:t>문자 ‘</a:t>
            </a:r>
            <a:r>
              <a:rPr lang="en-US" altLang="ko-KR" dirty="0"/>
              <a:t>\0’</a:t>
            </a:r>
            <a:r>
              <a:rPr lang="ko-KR" altLang="en-US" dirty="0"/>
              <a:t>가 아닌 모든 문자와 문자열은 모두 참을 </a:t>
            </a:r>
            <a:r>
              <a:rPr lang="ko-KR" altLang="en-US" dirty="0" smtClean="0"/>
              <a:t>의미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논리연산자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16" y="2954572"/>
            <a:ext cx="6009426" cy="36382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740" y="4733321"/>
            <a:ext cx="3435267" cy="118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6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논리연산자</a:t>
            </a:r>
            <a:r>
              <a:rPr lang="ko-KR" altLang="en-US" dirty="0" smtClean="0"/>
              <a:t> </a:t>
            </a:r>
            <a:r>
              <a:rPr lang="en-US" altLang="ko-KR" dirty="0"/>
              <a:t>&amp;&amp;</a:t>
            </a:r>
            <a:r>
              <a:rPr lang="ko-KR" altLang="en-US" dirty="0"/>
              <a:t>와 </a:t>
            </a:r>
            <a:r>
              <a:rPr lang="en-US" altLang="ko-KR" dirty="0" smtClean="0"/>
              <a:t>||</a:t>
            </a:r>
          </a:p>
          <a:p>
            <a:pPr lvl="1"/>
            <a:r>
              <a:rPr lang="ko-KR" altLang="en-US" dirty="0" err="1" smtClean="0"/>
              <a:t>피연산자</a:t>
            </a:r>
            <a:r>
              <a:rPr lang="ko-KR" altLang="en-US" dirty="0" smtClean="0"/>
              <a:t> </a:t>
            </a:r>
            <a:r>
              <a:rPr lang="ko-KR" altLang="en-US" dirty="0"/>
              <a:t>두 개 중에서 왼쪽 피연산자만으로 </a:t>
            </a:r>
            <a:r>
              <a:rPr lang="ko-KR" altLang="en-US" dirty="0" err="1"/>
              <a:t>논리연산</a:t>
            </a:r>
            <a:r>
              <a:rPr lang="ko-KR" altLang="en-US" dirty="0"/>
              <a:t> 결과가 결정된다면 오른쪽 </a:t>
            </a:r>
            <a:r>
              <a:rPr lang="ko-KR" altLang="en-US" dirty="0" err="1"/>
              <a:t>피연산자는</a:t>
            </a:r>
            <a:r>
              <a:rPr lang="ko-KR" altLang="en-US" dirty="0"/>
              <a:t> 평가하지 </a:t>
            </a:r>
            <a:r>
              <a:rPr lang="ko-KR" altLang="en-US" dirty="0" smtClean="0"/>
              <a:t>않는 방식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단축 평가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705" y="2052033"/>
            <a:ext cx="6312851" cy="472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0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연산자 </a:t>
            </a:r>
            <a:r>
              <a:rPr lang="en-US" altLang="ko-KR" dirty="0"/>
              <a:t>? :</a:t>
            </a:r>
          </a:p>
          <a:p>
            <a:pPr lvl="1"/>
            <a:r>
              <a:rPr lang="ko-KR" altLang="en-US" dirty="0" smtClean="0"/>
              <a:t>조건에 </a:t>
            </a:r>
            <a:r>
              <a:rPr lang="ko-KR" altLang="en-US" dirty="0"/>
              <a:t>따라 주어진 </a:t>
            </a:r>
            <a:r>
              <a:rPr lang="ko-KR" altLang="en-US" dirty="0" err="1"/>
              <a:t>피연산자가</a:t>
            </a:r>
            <a:r>
              <a:rPr lang="ko-KR" altLang="en-US" dirty="0"/>
              <a:t> 결과값이 되는 </a:t>
            </a:r>
            <a:r>
              <a:rPr lang="ko-KR" altLang="en-US" dirty="0" err="1" smtClean="0"/>
              <a:t>삼항연산자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조건연산자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465096" y="1909010"/>
            <a:ext cx="6499810" cy="4803913"/>
            <a:chOff x="707105" y="2209800"/>
            <a:chExt cx="7712995" cy="599147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105" y="4648448"/>
              <a:ext cx="7705725" cy="35528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900" y="2209800"/>
              <a:ext cx="76962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088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연산자</a:t>
            </a:r>
            <a:r>
              <a:rPr lang="en-US" altLang="ko-KR" dirty="0" smtClean="0"/>
              <a:t> </a:t>
            </a:r>
            <a:r>
              <a:rPr lang="en-US" altLang="ko-KR" dirty="0"/>
              <a:t>&amp;, |, ^, ~ 4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/>
              <a:t>보수 연산자</a:t>
            </a:r>
            <a:r>
              <a:rPr lang="en-US" altLang="ko-KR" dirty="0"/>
              <a:t>(bitwise complement operator) </a:t>
            </a:r>
            <a:r>
              <a:rPr lang="en-US" altLang="ko-KR" dirty="0" smtClean="0"/>
              <a:t>~</a:t>
            </a:r>
          </a:p>
          <a:p>
            <a:pPr lvl="2"/>
            <a:r>
              <a:rPr lang="ko-KR" altLang="en-US" dirty="0" smtClean="0"/>
              <a:t>각 </a:t>
            </a:r>
            <a:r>
              <a:rPr lang="ko-KR" altLang="en-US" dirty="0"/>
              <a:t>비트에서 </a:t>
            </a:r>
            <a:r>
              <a:rPr lang="en-US" altLang="ko-KR" dirty="0"/>
              <a:t>0</a:t>
            </a:r>
            <a:r>
              <a:rPr lang="ko-KR" altLang="en-US" dirty="0"/>
              <a:t>은 </a:t>
            </a:r>
            <a:r>
              <a:rPr lang="en-US" altLang="ko-KR" dirty="0"/>
              <a:t>1, 1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이 결과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</a:t>
            </a:r>
            <a:r>
              <a:rPr lang="ko-KR" altLang="en-US" dirty="0" err="1" smtClean="0"/>
              <a:t>논리연산자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949" y="1654204"/>
            <a:ext cx="6372225" cy="12763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839" y="4924225"/>
            <a:ext cx="5600700" cy="1619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424" y="3665416"/>
            <a:ext cx="63817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4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 연산자 </a:t>
            </a:r>
            <a:r>
              <a:rPr lang="en-US" altLang="ko-KR" dirty="0"/>
              <a:t>&amp; | ^ ~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984" y="1085154"/>
            <a:ext cx="6346190" cy="547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6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Shift right &gt;&gt;</a:t>
            </a:r>
          </a:p>
          <a:p>
            <a:r>
              <a:rPr lang="en-US" altLang="ko-KR" dirty="0" smtClean="0"/>
              <a:t>Shift left &lt;&lt;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 </a:t>
            </a:r>
            <a:r>
              <a:rPr lang="ko-KR" altLang="en-US" dirty="0" err="1"/>
              <a:t>이동연산자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158" y="1165272"/>
            <a:ext cx="6410325" cy="2409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362" y="3739966"/>
            <a:ext cx="6400800" cy="1038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486" y="4898176"/>
            <a:ext cx="64579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0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비트 </a:t>
            </a:r>
            <a:r>
              <a:rPr lang="ko-KR" altLang="en-US" dirty="0"/>
              <a:t>이동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203161" y="1287380"/>
            <a:ext cx="6930188" cy="5000118"/>
            <a:chOff x="709612" y="2290511"/>
            <a:chExt cx="7724775" cy="62674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612" y="2290511"/>
              <a:ext cx="7724775" cy="22288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612" y="4519361"/>
              <a:ext cx="769620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15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3175E5-9AC6-4ACA-AD6E-59DE6F5EFDA7}"/>
              </a:ext>
            </a:extLst>
          </p:cNvPr>
          <p:cNvSpPr/>
          <p:nvPr/>
        </p:nvSpPr>
        <p:spPr>
          <a:xfrm>
            <a:off x="0" y="3526972"/>
            <a:ext cx="9144000" cy="879565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6B28A-A07D-4DB1-B914-598A19D98C89}"/>
              </a:ext>
            </a:extLst>
          </p:cNvPr>
          <p:cNvSpPr/>
          <p:nvPr/>
        </p:nvSpPr>
        <p:spPr>
          <a:xfrm>
            <a:off x="2978330" y="4406537"/>
            <a:ext cx="6165669" cy="5225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9158" y="4467739"/>
            <a:ext cx="206979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cs typeface="Tahoma" pitchFamily="34" charset="0"/>
              </a:rPr>
              <a:t>연산자와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cs typeface="Tahoma" pitchFamily="34" charset="0"/>
              </a:rPr>
              <a:t>연산식</a:t>
            </a:r>
            <a:endParaRPr lang="ko-KR" altLang="en-US" sz="2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비트 연산자를 이용하여 정수에서 오른쪽 </a:t>
            </a:r>
            <a:r>
              <a:rPr lang="en-US" altLang="ko-KR" dirty="0"/>
              <a:t>n</a:t>
            </a:r>
            <a:r>
              <a:rPr lang="ko-KR" altLang="en-US" dirty="0"/>
              <a:t>번째 비트 값 알기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정수에서 </a:t>
            </a:r>
            <a:r>
              <a:rPr lang="ko-KR" altLang="en-US" dirty="0"/>
              <a:t>오른쪽 </a:t>
            </a:r>
            <a:r>
              <a:rPr lang="en-US" altLang="ko-KR" dirty="0"/>
              <a:t>n</a:t>
            </a:r>
            <a:r>
              <a:rPr lang="ko-KR" altLang="en-US" dirty="0"/>
              <a:t>번째 비트 값 알기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1890712"/>
            <a:ext cx="65055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9" y="1729789"/>
            <a:ext cx="4026069" cy="94793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</a:t>
            </a:r>
            <a:r>
              <a:rPr lang="ko-KR" altLang="en-US" dirty="0"/>
              <a:t>비트 </a:t>
            </a:r>
            <a:r>
              <a:rPr lang="en-US" altLang="ko-KR" dirty="0"/>
              <a:t>XOR </a:t>
            </a:r>
            <a:r>
              <a:rPr lang="ko-KR" altLang="en-US" dirty="0"/>
              <a:t>연산자 </a:t>
            </a:r>
            <a:r>
              <a:rPr lang="en-US" altLang="ko-KR" dirty="0"/>
              <a:t>^</a:t>
            </a:r>
            <a:r>
              <a:rPr lang="ko-KR" altLang="en-US" dirty="0"/>
              <a:t>를 사용한 암호화와 </a:t>
            </a:r>
            <a:r>
              <a:rPr lang="ko-KR" altLang="en-US" dirty="0" err="1"/>
              <a:t>복호화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923673" y="1323469"/>
            <a:ext cx="5934037" cy="5136788"/>
            <a:chOff x="707106" y="1085850"/>
            <a:chExt cx="7722520" cy="787987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106" y="5767890"/>
              <a:ext cx="7722520" cy="319783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375" y="1085850"/>
              <a:ext cx="7715250" cy="4686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734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올림변환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작은 </a:t>
            </a:r>
            <a:r>
              <a:rPr lang="ko-KR" altLang="en-US" dirty="0"/>
              <a:t>범주의 </a:t>
            </a:r>
            <a:r>
              <a:rPr lang="ko-KR" altLang="en-US" dirty="0" err="1"/>
              <a:t>자료형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에서 보다 큰 범주인 형</a:t>
            </a:r>
            <a:r>
              <a:rPr lang="en-US" altLang="ko-KR" dirty="0"/>
              <a:t>(double)</a:t>
            </a:r>
            <a:r>
              <a:rPr lang="ko-KR" altLang="en-US" dirty="0"/>
              <a:t>으로의 </a:t>
            </a:r>
            <a:r>
              <a:rPr lang="ko-KR" altLang="en-US" dirty="0" err="1"/>
              <a:t>형변환</a:t>
            </a:r>
            <a:r>
              <a:rPr lang="ko-KR" altLang="en-US" dirty="0"/>
              <a:t> 방식</a:t>
            </a:r>
          </a:p>
          <a:p>
            <a:r>
              <a:rPr lang="ko-KR" altLang="en-US" dirty="0" err="1" smtClean="0"/>
              <a:t>내림변환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큰 </a:t>
            </a:r>
            <a:r>
              <a:rPr lang="ko-KR" altLang="en-US" dirty="0"/>
              <a:t>범주의 </a:t>
            </a:r>
            <a:r>
              <a:rPr lang="ko-KR" altLang="en-US" dirty="0" err="1"/>
              <a:t>자료형</a:t>
            </a:r>
            <a:r>
              <a:rPr lang="en-US" altLang="ko-KR" dirty="0"/>
              <a:t>(double)</a:t>
            </a:r>
            <a:r>
              <a:rPr lang="ko-KR" altLang="en-US" dirty="0"/>
              <a:t>에서 보다 큰 범주인 형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으로의 </a:t>
            </a:r>
            <a:r>
              <a:rPr lang="ko-KR" altLang="en-US" dirty="0" err="1"/>
              <a:t>형변환</a:t>
            </a:r>
            <a:r>
              <a:rPr lang="ko-KR" altLang="en-US" dirty="0"/>
              <a:t> 방식</a:t>
            </a:r>
          </a:p>
          <a:p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dirty="0"/>
              <a:t>변환 구분 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명시적 </a:t>
            </a:r>
            <a:r>
              <a:rPr lang="ko-KR" altLang="en-US" dirty="0" err="1"/>
              <a:t>형변환과</a:t>
            </a:r>
            <a:r>
              <a:rPr lang="ko-KR" altLang="en-US" dirty="0"/>
              <a:t> 묵시적 </a:t>
            </a:r>
            <a:r>
              <a:rPr lang="ko-KR" altLang="en-US" dirty="0" err="1" smtClean="0"/>
              <a:t>형변환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ko-KR" altLang="en-US" dirty="0" smtClean="0"/>
              <a:t>명시적</a:t>
            </a:r>
            <a:r>
              <a:rPr lang="en-US" altLang="ko-KR" dirty="0"/>
              <a:t>(</a:t>
            </a:r>
            <a:r>
              <a:rPr lang="ko-KR" altLang="en-US" dirty="0"/>
              <a:t>강제</a:t>
            </a:r>
            <a:r>
              <a:rPr lang="en-US" altLang="ko-KR" dirty="0"/>
              <a:t>) </a:t>
            </a:r>
            <a:r>
              <a:rPr lang="ko-KR" altLang="en-US" dirty="0" err="1"/>
              <a:t>형변환</a:t>
            </a:r>
            <a:r>
              <a:rPr lang="en-US" altLang="ko-KR" dirty="0"/>
              <a:t>: </a:t>
            </a:r>
            <a:r>
              <a:rPr lang="ko-KR" altLang="en-US" dirty="0"/>
              <a:t>소스에서 직접 </a:t>
            </a:r>
            <a:r>
              <a:rPr lang="ko-KR" altLang="en-US" dirty="0" err="1"/>
              <a:t>형변환</a:t>
            </a:r>
            <a:r>
              <a:rPr lang="ko-KR" altLang="en-US" dirty="0"/>
              <a:t> 연산자를 사용하는 방식</a:t>
            </a:r>
          </a:p>
          <a:p>
            <a:pPr lvl="1"/>
            <a:r>
              <a:rPr lang="ko-KR" altLang="en-US" dirty="0" smtClean="0"/>
              <a:t>묵시적</a:t>
            </a:r>
            <a:r>
              <a:rPr lang="en-US" altLang="ko-KR" dirty="0"/>
              <a:t>(</a:t>
            </a:r>
            <a:r>
              <a:rPr lang="ko-KR" altLang="en-US" dirty="0"/>
              <a:t>자동</a:t>
            </a:r>
            <a:r>
              <a:rPr lang="en-US" altLang="ko-KR" dirty="0"/>
              <a:t>) </a:t>
            </a:r>
            <a:r>
              <a:rPr lang="ko-KR" altLang="en-US" dirty="0" err="1"/>
              <a:t>형변환</a:t>
            </a:r>
            <a:r>
              <a:rPr lang="en-US" altLang="ko-KR" dirty="0"/>
              <a:t>: </a:t>
            </a:r>
            <a:r>
              <a:rPr lang="ko-KR" altLang="en-US" dirty="0"/>
              <a:t>컴파일러가 알아서 자동으로 수행하는 방식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내림변환과</a:t>
            </a:r>
            <a:r>
              <a:rPr lang="ko-KR" altLang="en-US" dirty="0"/>
              <a:t> </a:t>
            </a:r>
            <a:r>
              <a:rPr lang="ko-KR" altLang="en-US" dirty="0" err="1"/>
              <a:t>올림변환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892" y="3825022"/>
            <a:ext cx="3356096" cy="22152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44" y="3947484"/>
            <a:ext cx="5247756" cy="202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5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) 30.525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형변환</a:t>
            </a:r>
            <a:r>
              <a:rPr lang="ko-KR" altLang="en-US" dirty="0"/>
              <a:t> 연산자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69" y="2672364"/>
            <a:ext cx="6918408" cy="40009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143" y="1137632"/>
            <a:ext cx="3134032" cy="141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8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sizeof</a:t>
            </a:r>
            <a:r>
              <a:rPr lang="en-US" altLang="ko-KR" dirty="0" smtClean="0"/>
              <a:t> 3.14</a:t>
            </a:r>
          </a:p>
          <a:p>
            <a:pPr lvl="1"/>
            <a:r>
              <a:rPr lang="ko-KR" altLang="en-US" dirty="0" err="1" smtClean="0"/>
              <a:t>연산값</a:t>
            </a:r>
            <a:r>
              <a:rPr lang="ko-KR" altLang="en-US" dirty="0" smtClean="0"/>
              <a:t> </a:t>
            </a:r>
            <a:r>
              <a:rPr lang="ko-KR" altLang="en-US" dirty="0"/>
              <a:t>또는 </a:t>
            </a:r>
            <a:r>
              <a:rPr lang="ko-KR" altLang="en-US" dirty="0" err="1"/>
              <a:t>자료형의</a:t>
            </a:r>
            <a:r>
              <a:rPr lang="ko-KR" altLang="en-US" dirty="0"/>
              <a:t> </a:t>
            </a:r>
            <a:r>
              <a:rPr lang="ko-KR" altLang="en-US" dirty="0" err="1"/>
              <a:t>저장장소의</a:t>
            </a:r>
            <a:r>
              <a:rPr lang="ko-KR" altLang="en-US" dirty="0"/>
              <a:t> 크기를 구하는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바이트 </a:t>
            </a:r>
            <a:r>
              <a:rPr lang="ko-KR" altLang="en-US" dirty="0"/>
              <a:t>단위의 </a:t>
            </a:r>
            <a:r>
              <a:rPr lang="ko-KR" altLang="en-US" dirty="0" smtClean="0"/>
              <a:t>정수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피연산자</a:t>
            </a:r>
            <a:r>
              <a:rPr lang="ko-KR" altLang="en-US" dirty="0" smtClean="0"/>
              <a:t> </a:t>
            </a:r>
            <a:r>
              <a:rPr lang="ko-KR" altLang="en-US" dirty="0"/>
              <a:t>앞에 위치하는 </a:t>
            </a:r>
            <a:r>
              <a:rPr lang="ko-KR" altLang="en-US" dirty="0" smtClean="0"/>
              <a:t>전위 연산자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피연산자가</a:t>
            </a:r>
            <a:r>
              <a:rPr lang="ko-KR" altLang="en-US" dirty="0" smtClean="0"/>
              <a:t> </a:t>
            </a:r>
            <a:r>
              <a:rPr lang="en-US" altLang="ko-KR" dirty="0" err="1"/>
              <a:t>int</a:t>
            </a:r>
            <a:r>
              <a:rPr lang="ko-KR" altLang="en-US" dirty="0"/>
              <a:t>와 같은 </a:t>
            </a:r>
            <a:r>
              <a:rPr lang="ko-KR" altLang="en-US" dirty="0" err="1"/>
              <a:t>자료형인</a:t>
            </a:r>
            <a:r>
              <a:rPr lang="ko-KR" altLang="en-US" dirty="0"/>
              <a:t> 경우 반드시 괄호를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피연산자가</a:t>
            </a:r>
            <a:r>
              <a:rPr lang="ko-KR" altLang="en-US" dirty="0" smtClean="0"/>
              <a:t> </a:t>
            </a:r>
            <a:r>
              <a:rPr lang="ko-KR" altLang="en-US" dirty="0"/>
              <a:t>상수나 변수 또는 </a:t>
            </a:r>
            <a:r>
              <a:rPr lang="ko-KR" altLang="en-US" dirty="0" err="1"/>
              <a:t>연산식이면</a:t>
            </a:r>
            <a:r>
              <a:rPr lang="ko-KR" altLang="en-US" dirty="0"/>
              <a:t> 괄호는 생략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반환 값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size_t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에서 형식제어문자 </a:t>
            </a:r>
            <a:r>
              <a:rPr lang="en-US" altLang="ko-KR" dirty="0"/>
              <a:t>%</a:t>
            </a:r>
            <a:r>
              <a:rPr lang="en-US" altLang="ko-KR" dirty="0" err="1"/>
              <a:t>zu</a:t>
            </a:r>
            <a:r>
              <a:rPr lang="ko-KR" altLang="en-US" dirty="0"/>
              <a:t>로 </a:t>
            </a:r>
            <a:r>
              <a:rPr lang="ko-KR" altLang="en-US" dirty="0" smtClean="0"/>
              <a:t>출력</a:t>
            </a:r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sizeof</a:t>
            </a:r>
            <a:r>
              <a:rPr lang="en-US" altLang="ko-KR" dirty="0"/>
              <a:t> </a:t>
            </a:r>
            <a:r>
              <a:rPr lang="ko-KR" altLang="en-US" dirty="0"/>
              <a:t>연산자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234" y="4479508"/>
            <a:ext cx="46101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6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 </a:t>
            </a:r>
            <a:r>
              <a:rPr lang="en-US" altLang="ko-KR" dirty="0" err="1"/>
              <a:t>sizeof</a:t>
            </a:r>
            <a:r>
              <a:rPr lang="ko-KR" altLang="en-US" dirty="0"/>
              <a:t>와 콤마 연산자의 활용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347287" y="1271084"/>
            <a:ext cx="6461209" cy="5213688"/>
            <a:chOff x="709612" y="1319212"/>
            <a:chExt cx="7724775" cy="64486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375" y="1319212"/>
              <a:ext cx="7715250" cy="42195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612" y="5539040"/>
              <a:ext cx="7724775" cy="2228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579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연산</a:t>
            </a:r>
            <a:r>
              <a:rPr lang="en-US" altLang="ko-KR" dirty="0" smtClean="0"/>
              <a:t> </a:t>
            </a:r>
            <a:r>
              <a:rPr lang="ko-KR" altLang="en-US" dirty="0" smtClean="0"/>
              <a:t>규칙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첫 </a:t>
            </a:r>
            <a:r>
              <a:rPr lang="ko-KR" altLang="en-US" dirty="0"/>
              <a:t>번째 규칙은 괄호가 있으면 먼저 </a:t>
            </a:r>
            <a:r>
              <a:rPr lang="ko-KR" altLang="en-US" dirty="0" smtClean="0"/>
              <a:t>계산</a:t>
            </a:r>
            <a:endParaRPr lang="en-US" altLang="ko-KR" dirty="0"/>
          </a:p>
          <a:p>
            <a:pPr lvl="1"/>
            <a:r>
              <a:rPr lang="ko-KR" altLang="en-US" dirty="0" smtClean="0"/>
              <a:t>두 </a:t>
            </a:r>
            <a:r>
              <a:rPr lang="ko-KR" altLang="en-US" dirty="0"/>
              <a:t>번째 규칙으로 연산의 우선순위</a:t>
            </a:r>
            <a:r>
              <a:rPr lang="en-US" altLang="ko-KR" dirty="0"/>
              <a:t>(priority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 smtClean="0"/>
              <a:t>세 </a:t>
            </a:r>
            <a:r>
              <a:rPr lang="ko-KR" altLang="en-US" dirty="0"/>
              <a:t>번째 규칙은 동일한 우선순위인 경우</a:t>
            </a:r>
            <a:r>
              <a:rPr lang="en-US" altLang="ko-KR" dirty="0"/>
              <a:t>, </a:t>
            </a:r>
            <a:r>
              <a:rPr lang="ko-KR" altLang="en-US" dirty="0"/>
              <a:t>연산을 결합하는 방법인 </a:t>
            </a:r>
            <a:r>
              <a:rPr lang="ko-KR" altLang="en-US" dirty="0" err="1"/>
              <a:t>결합성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ko-KR" altLang="en-US" dirty="0" err="1"/>
              <a:t>결합규칙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ko-KR" altLang="en-US" dirty="0" smtClean="0"/>
              <a:t>왼쪽부터 오른쪽으로 차례로 계산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제곱승과</a:t>
            </a:r>
            <a:r>
              <a:rPr lang="ko-KR" altLang="en-US" dirty="0" smtClean="0"/>
              <a:t> 같은 정해진 연산은 오른쪽에서 왼쪽으로 차례로 계산 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 우선순위와 </a:t>
            </a:r>
            <a:r>
              <a:rPr lang="ko-KR" altLang="en-US" dirty="0" err="1"/>
              <a:t>결합성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02" y="3572359"/>
            <a:ext cx="55626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3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191498"/>
            <a:ext cx="6794714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1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 우선순위에 위한 계산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337260"/>
            <a:ext cx="77247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8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연산자의 </a:t>
            </a:r>
            <a:r>
              <a:rPr lang="ko-KR" altLang="en-US" dirty="0" err="1"/>
              <a:t>결합성에</a:t>
            </a:r>
            <a:r>
              <a:rPr lang="ko-KR" altLang="en-US" dirty="0"/>
              <a:t> 따른 계산 순서 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07" y="1154194"/>
            <a:ext cx="6783418" cy="53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016D7B-2412-4F29-8077-A352A1C088F9}"/>
              </a:ext>
            </a:extLst>
          </p:cNvPr>
          <p:cNvSpPr/>
          <p:nvPr/>
        </p:nvSpPr>
        <p:spPr>
          <a:xfrm>
            <a:off x="0" y="0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D23B1-CEA1-4BF9-9964-3D71317A19A3}"/>
              </a:ext>
            </a:extLst>
          </p:cNvPr>
          <p:cNvSpPr txBox="1"/>
          <p:nvPr/>
        </p:nvSpPr>
        <p:spPr>
          <a:xfrm>
            <a:off x="400595" y="23077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단원 목표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9B2ADD-9AB3-4431-9C3A-A20CE3A1DC38}"/>
              </a:ext>
            </a:extLst>
          </p:cNvPr>
          <p:cNvSpPr/>
          <p:nvPr/>
        </p:nvSpPr>
        <p:spPr>
          <a:xfrm>
            <a:off x="130628" y="1306286"/>
            <a:ext cx="8847909" cy="53209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029" y="461609"/>
            <a:ext cx="3379295" cy="60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섭씨</a:t>
            </a:r>
            <a:r>
              <a:rPr lang="en-US" altLang="ko-KR" dirty="0"/>
              <a:t>(C</a:t>
            </a:r>
            <a:r>
              <a:rPr lang="en-US" altLang="ko-KR" dirty="0" smtClean="0"/>
              <a:t>) </a:t>
            </a:r>
            <a:r>
              <a:rPr lang="ko-KR" altLang="en-US" dirty="0" smtClean="0"/>
              <a:t>온도를 화씨 온도</a:t>
            </a:r>
            <a:r>
              <a:rPr lang="en-US" altLang="ko-KR" dirty="0"/>
              <a:t>(F)</a:t>
            </a:r>
            <a:r>
              <a:rPr lang="ko-KR" altLang="en-US" dirty="0" smtClean="0"/>
              <a:t>로 변환하는 식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</a:t>
            </a:r>
            <a:r>
              <a:rPr lang="ko-KR" altLang="en-US" dirty="0" smtClean="0"/>
              <a:t>섭씨 </a:t>
            </a:r>
            <a:r>
              <a:rPr lang="ko-KR" altLang="en-US" dirty="0"/>
              <a:t>온도를 화씨 온도로 변환해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53" y="2315574"/>
            <a:ext cx="7753350" cy="4248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724" y="1597099"/>
            <a:ext cx="1303296" cy="6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8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59411" y="2616859"/>
            <a:ext cx="37994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감사합니다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69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연산식</a:t>
            </a:r>
            <a:r>
              <a:rPr lang="en-US" altLang="ko-KR" dirty="0"/>
              <a:t>(expression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변수와 다양한 </a:t>
            </a:r>
            <a:r>
              <a:rPr lang="ko-KR" altLang="en-US" dirty="0" err="1"/>
              <a:t>리터럴</a:t>
            </a:r>
            <a:r>
              <a:rPr lang="ko-KR" altLang="en-US" dirty="0"/>
              <a:t> 상수 그리고 함수의 호출 등으로 구성되는 </a:t>
            </a:r>
            <a:r>
              <a:rPr lang="ko-KR" altLang="en-US" dirty="0" smtClean="0"/>
              <a:t>표현식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연산식은</a:t>
            </a:r>
            <a:r>
              <a:rPr lang="ko-KR" altLang="en-US" dirty="0" smtClean="0"/>
              <a:t> </a:t>
            </a:r>
            <a:r>
              <a:rPr lang="ko-KR" altLang="en-US" dirty="0"/>
              <a:t>항상 하나의 결과값을 </a:t>
            </a:r>
            <a:r>
              <a:rPr lang="ko-KR" altLang="en-US" dirty="0" smtClean="0"/>
              <a:t>가짐</a:t>
            </a:r>
            <a:endParaRPr lang="en-US" altLang="ko-KR" dirty="0" smtClean="0"/>
          </a:p>
          <a:p>
            <a:r>
              <a:rPr lang="ko-KR" altLang="en-US" dirty="0" smtClean="0"/>
              <a:t>연산자</a:t>
            </a:r>
            <a:r>
              <a:rPr lang="en-US" altLang="ko-KR" dirty="0"/>
              <a:t>(operator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+ - * /</a:t>
            </a:r>
          </a:p>
          <a:p>
            <a:pPr lvl="2"/>
            <a:r>
              <a:rPr lang="ko-KR" altLang="en-US" dirty="0" smtClean="0"/>
              <a:t>이미 </a:t>
            </a:r>
            <a:r>
              <a:rPr lang="ko-KR" altLang="en-US" dirty="0"/>
              <a:t>정의된 연산을 수행하는 문자 또는 </a:t>
            </a:r>
            <a:r>
              <a:rPr lang="ko-KR" altLang="en-US" dirty="0" err="1"/>
              <a:t>문자조합</a:t>
            </a:r>
            <a:r>
              <a:rPr lang="ko-KR" altLang="en-US" dirty="0"/>
              <a:t> </a:t>
            </a:r>
            <a:r>
              <a:rPr lang="ko-KR" altLang="en-US" dirty="0" smtClean="0"/>
              <a:t>기호</a:t>
            </a:r>
            <a:endParaRPr lang="en-US" altLang="ko-KR" dirty="0" smtClean="0"/>
          </a:p>
          <a:p>
            <a:r>
              <a:rPr lang="ko-KR" altLang="en-US" dirty="0" err="1"/>
              <a:t>피연산자</a:t>
            </a:r>
            <a:r>
              <a:rPr lang="en-US" altLang="ko-KR" dirty="0"/>
              <a:t>(operand)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연산</a:t>
            </a:r>
            <a:r>
              <a:rPr lang="en-US" altLang="ko-KR" dirty="0"/>
              <a:t>(</a:t>
            </a:r>
            <a:r>
              <a:rPr lang="en-US" altLang="ko-KR" dirty="0" smtClean="0"/>
              <a:t>operation</a:t>
            </a:r>
            <a:r>
              <a:rPr lang="en-US" altLang="ko-KR" dirty="0"/>
              <a:t>)</a:t>
            </a:r>
            <a:r>
              <a:rPr lang="ko-KR" altLang="en-US" dirty="0"/>
              <a:t>에 참여하는 변수나 </a:t>
            </a:r>
            <a:r>
              <a:rPr lang="ko-KR" altLang="en-US" dirty="0" smtClean="0"/>
              <a:t>상수 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연산자와 </a:t>
            </a:r>
            <a:r>
              <a:rPr lang="ko-KR" altLang="en-US" dirty="0" err="1"/>
              <a:t>피연산자</a:t>
            </a:r>
            <a:r>
              <a:rPr lang="en-US" altLang="ko-KR" dirty="0"/>
              <a:t>, </a:t>
            </a:r>
            <a:r>
              <a:rPr lang="ko-KR" altLang="en-US" dirty="0" err="1"/>
              <a:t>연산식과</a:t>
            </a:r>
            <a:r>
              <a:rPr lang="ko-KR" altLang="en-US" dirty="0"/>
              <a:t> </a:t>
            </a:r>
            <a:r>
              <a:rPr lang="ko-KR" altLang="en-US" dirty="0" err="1"/>
              <a:t>연산값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60" y="4496087"/>
            <a:ext cx="4524375" cy="1343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708" y="4299610"/>
            <a:ext cx="2265446" cy="153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9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단</a:t>
            </a:r>
            <a:r>
              <a:rPr lang="en-US" altLang="ko-KR" dirty="0"/>
              <a:t>(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항</a:t>
            </a:r>
            <a:r>
              <a:rPr lang="en-US" altLang="ko-KR" dirty="0"/>
              <a:t>(unary), </a:t>
            </a:r>
            <a:r>
              <a:rPr lang="ko-KR" altLang="en-US" dirty="0"/>
              <a:t>이항</a:t>
            </a:r>
            <a:r>
              <a:rPr lang="en-US" altLang="ko-KR" dirty="0"/>
              <a:t>(binary), </a:t>
            </a:r>
            <a:r>
              <a:rPr lang="ko-KR" altLang="en-US" dirty="0" err="1" smtClean="0"/>
              <a:t>삼항</a:t>
            </a:r>
            <a:r>
              <a:rPr lang="en-US" altLang="ko-KR" dirty="0" smtClean="0"/>
              <a:t>(</a:t>
            </a:r>
            <a:r>
              <a:rPr lang="en-US" altLang="ko-KR" dirty="0"/>
              <a:t>ternary)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연산에 </a:t>
            </a:r>
            <a:r>
              <a:rPr lang="ko-KR" altLang="en-US" dirty="0"/>
              <a:t>참여하는 </a:t>
            </a:r>
            <a:r>
              <a:rPr lang="ko-KR" altLang="en-US" dirty="0" err="1"/>
              <a:t>피연산자</a:t>
            </a:r>
            <a:r>
              <a:rPr lang="en-US" altLang="ko-KR" dirty="0"/>
              <a:t>(operand)</a:t>
            </a:r>
            <a:r>
              <a:rPr lang="ko-KR" altLang="en-US" dirty="0"/>
              <a:t>의 개수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삼항연산자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조건연산자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? :’</a:t>
            </a:r>
            <a:r>
              <a:rPr lang="ko-KR" altLang="en-US" dirty="0"/>
              <a:t>가 </a:t>
            </a:r>
            <a:r>
              <a:rPr lang="ko-KR" altLang="en-US" dirty="0" smtClean="0"/>
              <a:t>유일</a:t>
            </a:r>
            <a:endParaRPr lang="en-US" altLang="ko-KR" dirty="0" smtClean="0"/>
          </a:p>
          <a:p>
            <a:r>
              <a:rPr lang="ko-KR" altLang="en-US" dirty="0"/>
              <a:t>단항연산자는 연산자의 위치에 </a:t>
            </a:r>
            <a:r>
              <a:rPr lang="ko-KR" altLang="en-US" dirty="0" smtClean="0"/>
              <a:t>따라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++a : </a:t>
            </a:r>
            <a:r>
              <a:rPr lang="ko-KR" altLang="en-US" dirty="0" smtClean="0"/>
              <a:t>전위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연산자가 </a:t>
            </a:r>
            <a:r>
              <a:rPr lang="ko-KR" altLang="en-US" dirty="0"/>
              <a:t>앞에 있으면 전위</a:t>
            </a:r>
            <a:r>
              <a:rPr lang="en-US" altLang="ko-KR" dirty="0"/>
              <a:t>(</a:t>
            </a:r>
            <a:r>
              <a:rPr lang="en-US" altLang="ko-KR" dirty="0" smtClean="0"/>
              <a:t>prefix</a:t>
            </a:r>
            <a:r>
              <a:rPr lang="en-US" altLang="ko-KR" dirty="0"/>
              <a:t>)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a++: </a:t>
            </a:r>
            <a:r>
              <a:rPr lang="ko-KR" altLang="en-US" dirty="0" smtClean="0"/>
              <a:t>후위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연산자가 </a:t>
            </a:r>
            <a:r>
              <a:rPr lang="ko-KR" altLang="en-US" dirty="0"/>
              <a:t>뒤에 있으면 후위</a:t>
            </a:r>
            <a:r>
              <a:rPr lang="en-US" altLang="ko-KR" dirty="0"/>
              <a:t>(postfix) </a:t>
            </a:r>
            <a:r>
              <a:rPr lang="ko-KR" altLang="en-US" dirty="0" smtClean="0"/>
              <a:t>연산자</a:t>
            </a:r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63" y="3904912"/>
            <a:ext cx="7241687" cy="286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나머지 </a:t>
            </a:r>
            <a:r>
              <a:rPr lang="ko-KR" altLang="en-US" dirty="0" err="1"/>
              <a:t>연산식</a:t>
            </a:r>
            <a:r>
              <a:rPr lang="ko-KR" altLang="en-US" dirty="0"/>
              <a:t> </a:t>
            </a:r>
            <a:r>
              <a:rPr lang="en-US" altLang="ko-KR" dirty="0"/>
              <a:t>a % </a:t>
            </a:r>
            <a:r>
              <a:rPr lang="en-US" altLang="ko-KR" dirty="0" smtClean="0"/>
              <a:t>b</a:t>
            </a:r>
          </a:p>
          <a:p>
            <a:pPr lvl="1"/>
            <a:r>
              <a:rPr lang="en-US" altLang="ko-KR" dirty="0" smtClean="0"/>
              <a:t>a</a:t>
            </a:r>
            <a:r>
              <a:rPr lang="ko-KR" altLang="en-US" dirty="0"/>
              <a:t>를 </a:t>
            </a:r>
            <a:r>
              <a:rPr lang="en-US" altLang="ko-KR" dirty="0"/>
              <a:t>b</a:t>
            </a:r>
            <a:r>
              <a:rPr lang="ko-KR" altLang="en-US" dirty="0"/>
              <a:t>로 나눈 나머지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곱하기와 나누기</a:t>
            </a:r>
            <a:r>
              <a:rPr lang="en-US" altLang="ko-KR" dirty="0"/>
              <a:t>, </a:t>
            </a:r>
            <a:r>
              <a:rPr lang="ko-KR" altLang="en-US" dirty="0"/>
              <a:t>나머지 연산자 활용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18" y="2922065"/>
            <a:ext cx="7066032" cy="36458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905" y="1334779"/>
            <a:ext cx="4391776" cy="149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6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대입연산자</a:t>
            </a:r>
            <a:r>
              <a:rPr lang="en-US" altLang="ko-KR" dirty="0"/>
              <a:t>(assignment operator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=</a:t>
            </a:r>
          </a:p>
          <a:p>
            <a:pPr lvl="1"/>
            <a:r>
              <a:rPr lang="ko-KR" altLang="en-US" dirty="0" smtClean="0"/>
              <a:t>오른쪽 </a:t>
            </a:r>
            <a:r>
              <a:rPr lang="ko-KR" altLang="en-US" dirty="0" err="1"/>
              <a:t>연산식</a:t>
            </a:r>
            <a:r>
              <a:rPr lang="ko-KR" altLang="en-US" dirty="0"/>
              <a:t> 결과값을 왼쪽 변수에 </a:t>
            </a:r>
            <a:r>
              <a:rPr lang="ko-KR" altLang="en-US" dirty="0" smtClean="0"/>
              <a:t>저장하는 연산자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왼쪽 </a:t>
            </a:r>
            <a:r>
              <a:rPr lang="ko-KR" altLang="en-US" dirty="0"/>
              <a:t>부분에는 반드시 하나의 변수만이 올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l-value, </a:t>
            </a:r>
            <a:r>
              <a:rPr lang="en-US" altLang="ko-KR" dirty="0" err="1" smtClean="0"/>
              <a:t>r-value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대입연산자</a:t>
            </a:r>
            <a:r>
              <a:rPr lang="ko-KR" altLang="en-US" dirty="0"/>
              <a:t> </a:t>
            </a:r>
            <a:r>
              <a:rPr lang="en-US" altLang="ko-KR" dirty="0" smtClean="0"/>
              <a:t>=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221" y="2449527"/>
            <a:ext cx="5758628" cy="42994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363" y="2990487"/>
            <a:ext cx="4768369" cy="120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4122" y="1252738"/>
            <a:ext cx="8603852" cy="5326652"/>
          </a:xfrm>
        </p:spPr>
        <p:txBody>
          <a:bodyPr/>
          <a:lstStyle/>
          <a:p>
            <a:r>
              <a:rPr lang="en-US" altLang="ko-KR" dirty="0" smtClean="0"/>
              <a:t>+=  -=  *=  /=  %=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축약 </a:t>
            </a:r>
            <a:r>
              <a:rPr lang="ko-KR" altLang="en-US" dirty="0" err="1"/>
              <a:t>대입연산자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36" y="1660445"/>
            <a:ext cx="6364375" cy="45964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980" y="2445264"/>
            <a:ext cx="3498707" cy="17898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926" y="4428969"/>
            <a:ext cx="4892813" cy="215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6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n++</a:t>
            </a:r>
          </a:p>
          <a:p>
            <a:pPr lvl="1"/>
            <a:r>
              <a:rPr lang="en-US" altLang="ko-KR" dirty="0" smtClean="0"/>
              <a:t>1 </a:t>
            </a:r>
            <a:r>
              <a:rPr lang="ko-KR" altLang="en-US" dirty="0"/>
              <a:t>증가되기 전 값이 연산 </a:t>
            </a:r>
            <a:r>
              <a:rPr lang="ko-KR" altLang="en-US" dirty="0" smtClean="0"/>
              <a:t>결과값</a:t>
            </a:r>
            <a:endParaRPr lang="en-US" altLang="ko-KR" dirty="0" smtClean="0"/>
          </a:p>
          <a:p>
            <a:r>
              <a:rPr lang="en-US" altLang="ko-KR" dirty="0" smtClean="0"/>
              <a:t>++n</a:t>
            </a:r>
          </a:p>
          <a:p>
            <a:pPr lvl="1"/>
            <a:r>
              <a:rPr lang="en-US" altLang="ko-KR" dirty="0" smtClean="0"/>
              <a:t>1 </a:t>
            </a:r>
            <a:r>
              <a:rPr lang="ko-KR" altLang="en-US" dirty="0"/>
              <a:t>증가된 값이 </a:t>
            </a:r>
            <a:r>
              <a:rPr lang="ko-KR" altLang="en-US" dirty="0" smtClean="0"/>
              <a:t>연산 결과값</a:t>
            </a:r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증감 연산자 </a:t>
            </a:r>
            <a:r>
              <a:rPr lang="en-US" altLang="ko-KR" dirty="0" smtClean="0"/>
              <a:t>++ --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574305" y="1157688"/>
            <a:ext cx="4449382" cy="5326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n--</a:t>
            </a:r>
          </a:p>
          <a:p>
            <a:pPr lvl="1"/>
            <a:r>
              <a:rPr lang="en-US" altLang="ko-KR" dirty="0" smtClean="0"/>
              <a:t>1 </a:t>
            </a:r>
            <a:r>
              <a:rPr lang="ko-KR" altLang="en-US" dirty="0" smtClean="0"/>
              <a:t>감소되기 전 값이 연산 결과값</a:t>
            </a:r>
          </a:p>
          <a:p>
            <a:r>
              <a:rPr lang="en-US" altLang="ko-KR" dirty="0" smtClean="0"/>
              <a:t>--n </a:t>
            </a:r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 감소된 값이 연산 결과값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51" y="2615761"/>
            <a:ext cx="5251821" cy="40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6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35518</TotalTime>
  <Words>670</Words>
  <Application>Microsoft Office PowerPoint</Application>
  <PresentationFormat>화면 슬라이드 쇼(4:3)</PresentationFormat>
  <Paragraphs>140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43" baseType="lpstr">
      <vt:lpstr>DIN</vt:lpstr>
      <vt:lpstr>YDVYGOStd115</vt:lpstr>
      <vt:lpstr>YDVYGOStd135</vt:lpstr>
      <vt:lpstr>나눔고딕</vt:lpstr>
      <vt:lpstr>나눔고딕 ExtraBold</vt:lpstr>
      <vt:lpstr>나눔스퀘어 ExtraBold</vt:lpstr>
      <vt:lpstr>맑은 고딕</vt:lpstr>
      <vt:lpstr>Arial</vt:lpstr>
      <vt:lpstr>Tahoma</vt:lpstr>
      <vt:lpstr>Wingdings 2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연산자와 피연산자, 연산식과 연산값</vt:lpstr>
      <vt:lpstr>다양한 연산자</vt:lpstr>
      <vt:lpstr>곱하기와 나누기, 나머지 연산자 활용</vt:lpstr>
      <vt:lpstr>대입연산자 =</vt:lpstr>
      <vt:lpstr>축약 대입연산자</vt:lpstr>
      <vt:lpstr>증감 연산자 ++ --</vt:lpstr>
      <vt:lpstr>증가연산자 ++와 감소연산자 --</vt:lpstr>
      <vt:lpstr>연산자 /와 %를 사용한 지폐 계산 방법</vt:lpstr>
      <vt:lpstr>관계 연산자</vt:lpstr>
      <vt:lpstr>논리연산자</vt:lpstr>
      <vt:lpstr>단축 평가 </vt:lpstr>
      <vt:lpstr>조건연산자</vt:lpstr>
      <vt:lpstr>비트 논리연산자</vt:lpstr>
      <vt:lpstr>비트 연산자 &amp; | ^ ~</vt:lpstr>
      <vt:lpstr>비트 이동연산자</vt:lpstr>
      <vt:lpstr>예제: 비트 이동 연산자</vt:lpstr>
      <vt:lpstr>정수에서 오른쪽 n번째 비트 값 알기</vt:lpstr>
      <vt:lpstr>LAB 비트 XOR 연산자 ^를 사용한 암호화와 복호화</vt:lpstr>
      <vt:lpstr>내림변환과 올림변환</vt:lpstr>
      <vt:lpstr>형변환 연산자</vt:lpstr>
      <vt:lpstr>sizeof 연산자</vt:lpstr>
      <vt:lpstr>연산자 sizeof와 콤마 연산자의 활용</vt:lpstr>
      <vt:lpstr>연산자 우선순위와 결합성</vt:lpstr>
      <vt:lpstr>PowerPoint 프레젠테이션</vt:lpstr>
      <vt:lpstr>연산자 우선순위에 위한 계산</vt:lpstr>
      <vt:lpstr>연산자의 결합성에 따른 계산 순서 확인</vt:lpstr>
      <vt:lpstr>LAB 섭씨 온도를 화씨 온도로 변환해 출력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808</cp:revision>
  <dcterms:created xsi:type="dcterms:W3CDTF">2013-05-23T04:26:30Z</dcterms:created>
  <dcterms:modified xsi:type="dcterms:W3CDTF">2021-08-13T07:19:45Z</dcterms:modified>
</cp:coreProperties>
</file>